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4" r:id="rId2"/>
    <p:sldId id="262" r:id="rId3"/>
    <p:sldId id="263" r:id="rId4"/>
    <p:sldId id="260" r:id="rId5"/>
    <p:sldId id="258" r:id="rId6"/>
    <p:sldId id="259" r:id="rId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6" d="100"/>
          <a:sy n="66" d="100"/>
        </p:scale>
        <p:origin x="1422" y="6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5/19/2020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5/19/2020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5/19/2020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5/19/2020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5/19/2020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5/19/2020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5/19/2020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5/19/2020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5/19/2020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5/19/2020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5/19/2020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5/19/2020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821362"/>
          </a:xfrm>
        </p:spPr>
        <p:txBody>
          <a:bodyPr/>
          <a:lstStyle/>
          <a:p>
            <a:r>
              <a:rPr lang="en-US" dirty="0" smtClean="0">
                <a:solidFill>
                  <a:srgbClr val="FF0000"/>
                </a:solidFill>
              </a:rPr>
              <a:t>Primaquine </a:t>
            </a:r>
            <a:br>
              <a:rPr lang="en-US" dirty="0" smtClean="0">
                <a:solidFill>
                  <a:srgbClr val="FF0000"/>
                </a:solidFill>
              </a:rPr>
            </a:br>
            <a:r>
              <a:rPr lang="en-US" dirty="0" smtClean="0">
                <a:solidFill>
                  <a:srgbClr val="FF0000"/>
                </a:solidFill>
              </a:rPr>
              <a:t/>
            </a:r>
            <a:br>
              <a:rPr lang="en-US" dirty="0" smtClean="0">
                <a:solidFill>
                  <a:srgbClr val="FF0000"/>
                </a:solidFill>
              </a:rPr>
            </a:br>
            <a:r>
              <a:rPr lang="en-US" sz="2400" dirty="0" smtClean="0">
                <a:solidFill>
                  <a:srgbClr val="FF0000"/>
                </a:solidFill>
              </a:rPr>
              <a:t/>
            </a:r>
            <a:br>
              <a:rPr lang="en-US" sz="2400" dirty="0" smtClean="0">
                <a:solidFill>
                  <a:srgbClr val="FF0000"/>
                </a:solidFill>
              </a:rPr>
            </a:br>
            <a:r>
              <a:rPr lang="en-US" sz="2400" dirty="0" smtClean="0"/>
              <a:t> Miss.Kavyashri </a:t>
            </a:r>
            <a:br>
              <a:rPr lang="en-US" sz="2400" dirty="0" smtClean="0"/>
            </a:br>
            <a:r>
              <a:rPr lang="en-US" sz="2400" dirty="0" smtClean="0"/>
              <a:t>Guest Lecturer,</a:t>
            </a:r>
            <a:br>
              <a:rPr lang="en-US" sz="2400" dirty="0" smtClean="0"/>
            </a:br>
            <a:r>
              <a:rPr lang="en-US" sz="2400" dirty="0" smtClean="0"/>
              <a:t>Dept.of Pharmaceutical Chemistry ,</a:t>
            </a:r>
            <a:br>
              <a:rPr lang="en-US" sz="2400" dirty="0" smtClean="0"/>
            </a:br>
            <a:r>
              <a:rPr lang="en-US" sz="2400" dirty="0" smtClean="0"/>
              <a:t>Post  Graduate Centre  Kadur</a:t>
            </a:r>
            <a:endParaRPr lang="en-US" dirty="0">
              <a:solidFill>
                <a:srgbClr val="FF0000"/>
              </a:solidFill>
            </a:endParaRPr>
          </a:p>
        </p:txBody>
      </p:sp>
      <p:sp>
        <p:nvSpPr>
          <p:cNvPr id="3" name="Content Placeholder 2"/>
          <p:cNvSpPr>
            <a:spLocks noGrp="1"/>
          </p:cNvSpPr>
          <p:nvPr>
            <p:ph idx="1"/>
          </p:nvPr>
        </p:nvSpPr>
        <p:spPr>
          <a:xfrm>
            <a:off x="457200" y="6080444"/>
            <a:ext cx="8229600" cy="45719"/>
          </a:xfrm>
        </p:spPr>
        <p:txBody>
          <a:bodyPr>
            <a:normAutofit fontScale="25000" lnSpcReduction="20000"/>
          </a:bodyPr>
          <a:lstStyle/>
          <a:p>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FF0000"/>
                </a:solidFill>
              </a:rPr>
              <a:t>Introduction </a:t>
            </a:r>
            <a:endParaRPr lang="en-US" dirty="0">
              <a:solidFill>
                <a:srgbClr val="FF0000"/>
              </a:solidFill>
            </a:endParaRPr>
          </a:p>
        </p:txBody>
      </p:sp>
      <p:sp>
        <p:nvSpPr>
          <p:cNvPr id="3" name="Content Placeholder 2"/>
          <p:cNvSpPr>
            <a:spLocks noGrp="1"/>
          </p:cNvSpPr>
          <p:nvPr>
            <p:ph idx="1"/>
          </p:nvPr>
        </p:nvSpPr>
        <p:spPr/>
        <p:txBody>
          <a:bodyPr/>
          <a:lstStyle/>
          <a:p>
            <a:r>
              <a:rPr lang="en-US" dirty="0" smtClean="0"/>
              <a:t>Primaquine is a 8 aminoquinoline derivative and is available as a phosphate salt. this is important drug which is used in second stage of infectious disease means merozites in the blood are considered as a stage 2.this helps to block the stage 2,hence it is act as a antimalarial drug for the treatment of malaria.  </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FF0000"/>
                </a:solidFill>
              </a:rPr>
              <a:t>Properties and uses of </a:t>
            </a:r>
            <a:r>
              <a:rPr lang="en-US" dirty="0" err="1" smtClean="0">
                <a:solidFill>
                  <a:srgbClr val="FF0000"/>
                </a:solidFill>
              </a:rPr>
              <a:t>primaquine</a:t>
            </a:r>
            <a:endParaRPr lang="en-US" dirty="0">
              <a:solidFill>
                <a:srgbClr val="FF0000"/>
              </a:solidFill>
            </a:endParaRPr>
          </a:p>
        </p:txBody>
      </p:sp>
      <p:sp>
        <p:nvSpPr>
          <p:cNvPr id="3" name="Content Placeholder 2"/>
          <p:cNvSpPr>
            <a:spLocks noGrp="1"/>
          </p:cNvSpPr>
          <p:nvPr>
            <p:ph idx="1"/>
          </p:nvPr>
        </p:nvSpPr>
        <p:spPr/>
        <p:txBody>
          <a:bodyPr/>
          <a:lstStyle/>
          <a:p>
            <a:r>
              <a:rPr lang="en-US" dirty="0" smtClean="0"/>
              <a:t>It is an odorless orange red crystalline powder which is bitter in taste .</a:t>
            </a:r>
          </a:p>
          <a:p>
            <a:r>
              <a:rPr lang="en-US" dirty="0" smtClean="0"/>
              <a:t>It is slightly soluble in water ,practically insoluble in alcohol ,ether and chloroform.</a:t>
            </a:r>
          </a:p>
          <a:p>
            <a:r>
              <a:rPr lang="en-US" dirty="0" smtClean="0"/>
              <a:t>It should be stored in well closed container protected from light.</a:t>
            </a:r>
          </a:p>
          <a:p>
            <a:r>
              <a:rPr lang="en-US" dirty="0" smtClean="0"/>
              <a:t>It is used </a:t>
            </a:r>
            <a:r>
              <a:rPr lang="en-US" dirty="0" err="1" smtClean="0"/>
              <a:t>ti</a:t>
            </a:r>
            <a:r>
              <a:rPr lang="en-US" dirty="0" smtClean="0"/>
              <a:t> prevent relapse of malaria.</a:t>
            </a:r>
          </a:p>
          <a:p>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304801"/>
            <a:ext cx="7772400" cy="838200"/>
          </a:xfrm>
        </p:spPr>
        <p:txBody>
          <a:bodyPr>
            <a:normAutofit fontScale="90000"/>
          </a:bodyPr>
          <a:lstStyle/>
          <a:p>
            <a:r>
              <a:rPr lang="en-US" dirty="0" smtClean="0">
                <a:solidFill>
                  <a:srgbClr val="FF0000"/>
                </a:solidFill>
              </a:rPr>
              <a:t> structure of Primaquine phosphate </a:t>
            </a:r>
            <a:endParaRPr lang="en-US" dirty="0">
              <a:solidFill>
                <a:srgbClr val="FF0000"/>
              </a:solidFill>
            </a:endParaRPr>
          </a:p>
        </p:txBody>
      </p:sp>
      <p:sp>
        <p:nvSpPr>
          <p:cNvPr id="3" name="Subtitle 2"/>
          <p:cNvSpPr>
            <a:spLocks noGrp="1"/>
          </p:cNvSpPr>
          <p:nvPr>
            <p:ph type="subTitle" idx="1"/>
          </p:nvPr>
        </p:nvSpPr>
        <p:spPr>
          <a:xfrm>
            <a:off x="1371600" y="1600200"/>
            <a:ext cx="6400800" cy="4038600"/>
          </a:xfrm>
        </p:spPr>
        <p:txBody>
          <a:bodyPr/>
          <a:lstStyle/>
          <a:p>
            <a:endParaRPr lang="en-US" dirty="0"/>
          </a:p>
        </p:txBody>
      </p:sp>
      <p:pic>
        <p:nvPicPr>
          <p:cNvPr id="4098" name="Picture 2"/>
          <p:cNvPicPr>
            <a:picLocks noChangeAspect="1" noChangeArrowheads="1"/>
          </p:cNvPicPr>
          <p:nvPr/>
        </p:nvPicPr>
        <p:blipFill>
          <a:blip r:embed="rId2"/>
          <a:srcRect/>
          <a:stretch>
            <a:fillRect/>
          </a:stretch>
        </p:blipFill>
        <p:spPr bwMode="auto">
          <a:xfrm>
            <a:off x="228600" y="1524000"/>
            <a:ext cx="8610600" cy="5029200"/>
          </a:xfrm>
          <a:prstGeom prst="rect">
            <a:avLst/>
          </a:prstGeom>
          <a:noFill/>
          <a:ln w="9525">
            <a:noFill/>
            <a:miter lim="800000"/>
            <a:headEnd/>
            <a:tailEnd/>
          </a:ln>
          <a:effectLst/>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68362"/>
          </a:xfrm>
        </p:spPr>
        <p:txBody>
          <a:bodyPr/>
          <a:lstStyle/>
          <a:p>
            <a:r>
              <a:rPr lang="en-US" dirty="0" smtClean="0">
                <a:solidFill>
                  <a:srgbClr val="FF0000"/>
                </a:solidFill>
              </a:rPr>
              <a:t>Synthesis of </a:t>
            </a:r>
            <a:r>
              <a:rPr lang="en-US" dirty="0" err="1" smtClean="0">
                <a:solidFill>
                  <a:srgbClr val="FF0000"/>
                </a:solidFill>
              </a:rPr>
              <a:t>primaquinne</a:t>
            </a:r>
            <a:endParaRPr lang="en-US" dirty="0">
              <a:solidFill>
                <a:srgbClr val="FF0000"/>
              </a:solidFill>
            </a:endParaRPr>
          </a:p>
        </p:txBody>
      </p:sp>
      <p:pic>
        <p:nvPicPr>
          <p:cNvPr id="3074" name="Picture 2"/>
          <p:cNvPicPr>
            <a:picLocks noGrp="1" noChangeAspect="1" noChangeArrowheads="1"/>
          </p:cNvPicPr>
          <p:nvPr>
            <p:ph idx="1"/>
          </p:nvPr>
        </p:nvPicPr>
        <p:blipFill>
          <a:blip r:embed="rId2"/>
          <a:srcRect/>
          <a:stretch>
            <a:fillRect/>
          </a:stretch>
        </p:blipFill>
        <p:spPr bwMode="auto">
          <a:xfrm>
            <a:off x="228600" y="1371600"/>
            <a:ext cx="8458200" cy="5486400"/>
          </a:xfrm>
          <a:prstGeom prst="rect">
            <a:avLst/>
          </a:prstGeom>
          <a:noFill/>
          <a:ln w="9525">
            <a:noFill/>
            <a:miter lim="800000"/>
            <a:headEnd/>
            <a:tailEnd/>
          </a:ln>
          <a:effectLst/>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FF0000"/>
                </a:solidFill>
              </a:rPr>
              <a:t>Mode of action of </a:t>
            </a:r>
            <a:r>
              <a:rPr lang="en-US" dirty="0" err="1" smtClean="0">
                <a:solidFill>
                  <a:srgbClr val="FF0000"/>
                </a:solidFill>
              </a:rPr>
              <a:t>primaquine</a:t>
            </a:r>
            <a:r>
              <a:rPr lang="en-US" dirty="0" smtClean="0">
                <a:solidFill>
                  <a:srgbClr val="FF0000"/>
                </a:solidFill>
              </a:rPr>
              <a:t> </a:t>
            </a:r>
            <a:endParaRPr lang="en-US" dirty="0">
              <a:solidFill>
                <a:srgbClr val="FF0000"/>
              </a:solidFill>
            </a:endParaRPr>
          </a:p>
        </p:txBody>
      </p:sp>
      <p:sp>
        <p:nvSpPr>
          <p:cNvPr id="3" name="Content Placeholder 2"/>
          <p:cNvSpPr>
            <a:spLocks noGrp="1"/>
          </p:cNvSpPr>
          <p:nvPr>
            <p:ph idx="1"/>
          </p:nvPr>
        </p:nvSpPr>
        <p:spPr/>
        <p:txBody>
          <a:bodyPr>
            <a:normAutofit/>
          </a:bodyPr>
          <a:lstStyle/>
          <a:p>
            <a:r>
              <a:rPr lang="en-US" dirty="0" smtClean="0"/>
              <a:t> This drug is used to block the stage 2 and 4 ,it means that block the formation of gametocytes.</a:t>
            </a:r>
          </a:p>
          <a:p>
            <a:r>
              <a:rPr lang="en-US" dirty="0" smtClean="0"/>
              <a:t>Primaquine phosphate drug enters into the cell of the plasmodium species and binds to the DNA of the parasites and stop the nucleic acid synthesis .finally it degrade the plasmodium species.</a:t>
            </a:r>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46</TotalTime>
  <Words>183</Words>
  <Application>Microsoft Office PowerPoint</Application>
  <PresentationFormat>On-screen Show (4:3)</PresentationFormat>
  <Paragraphs>13</Paragraphs>
  <Slides>6</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6</vt:i4>
      </vt:variant>
    </vt:vector>
  </HeadingPairs>
  <TitlesOfParts>
    <vt:vector size="9" baseType="lpstr">
      <vt:lpstr>Arial</vt:lpstr>
      <vt:lpstr>Calibri</vt:lpstr>
      <vt:lpstr>Office Theme</vt:lpstr>
      <vt:lpstr>Primaquine     Miss.Kavyashri  Guest Lecturer, Dept.of Pharmaceutical Chemistry , Post  Graduate Centre  Kadur</vt:lpstr>
      <vt:lpstr>Introduction </vt:lpstr>
      <vt:lpstr>Properties and uses of primaquine</vt:lpstr>
      <vt:lpstr> structure of Primaquine phosphate </vt:lpstr>
      <vt:lpstr>Synthesis of primaquinne</vt:lpstr>
      <vt:lpstr>Mode of action of primaquine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Punith</dc:creator>
  <cp:lastModifiedBy>N D Satyanarayan</cp:lastModifiedBy>
  <cp:revision>13</cp:revision>
  <dcterms:created xsi:type="dcterms:W3CDTF">2006-08-16T00:00:00Z</dcterms:created>
  <dcterms:modified xsi:type="dcterms:W3CDTF">2020-05-19T11:52:36Z</dcterms:modified>
</cp:coreProperties>
</file>